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H &amp; T - Review for Final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C8D2D37-D9EF-49CF-93FE-83F118AE205F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A459EB1-775B-423F-A917-31E7CE922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6927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H &amp; T - Review for Final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18B7A-886D-4AC8-B086-6086606A57E5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ABDFA-E4F7-4468-A31A-614E537D1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0208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ABDFA-E4F7-4468-A31A-614E537D1AAA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H &amp; T - Review for Final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9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C79B-D1D8-4419-B391-7030315B23B5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CE28-186F-40A2-BDA1-A7B66C59578B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6D0D-5BC4-47BD-A802-895EA5ED347B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E0F19-8BFE-43F3-9356-18A3C84FC122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526D-196F-4FF0-B1D4-77F576983BF1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6E78-E4E7-4F39-9A5B-2B992A9FC92B}" type="datetime1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1F28-EBFA-4D06-BC2F-5FDD53C40C4C}" type="datetime1">
              <a:rPr lang="en-US" smtClean="0"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6300E-A5CE-4A18-A4EF-89E6C068B9CB}" type="datetime1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544A-81FE-469A-A7B6-D9F978DAD01C}" type="datetime1">
              <a:rPr lang="en-US" smtClean="0"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4878B-42E5-445D-820E-8053EE2E47EC}" type="datetime1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E071-89DA-4D15-9420-E0F64881E908}" type="datetime1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35B0769-536C-44F9-A028-F92DA1BD87CF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Hospitality and tourism Final Exam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7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Restaurant Operations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Front </a:t>
            </a:r>
            <a:r>
              <a:rPr lang="en-US" dirty="0"/>
              <a:t>of the house service</a:t>
            </a:r>
          </a:p>
          <a:p>
            <a:pPr lvl="2"/>
            <a:r>
              <a:rPr lang="en-US" dirty="0" smtClean="0"/>
              <a:t>Assistant </a:t>
            </a:r>
            <a:r>
              <a:rPr lang="en-US" dirty="0"/>
              <a:t>manager</a:t>
            </a:r>
          </a:p>
          <a:p>
            <a:pPr lvl="2"/>
            <a:r>
              <a:rPr lang="en-US" dirty="0"/>
              <a:t>Opening manager</a:t>
            </a:r>
          </a:p>
          <a:p>
            <a:pPr lvl="2"/>
            <a:r>
              <a:rPr lang="en-US" dirty="0"/>
              <a:t>Closing manager</a:t>
            </a:r>
          </a:p>
          <a:p>
            <a:pPr lvl="2"/>
            <a:r>
              <a:rPr lang="en-US" dirty="0"/>
              <a:t>Cashier</a:t>
            </a:r>
          </a:p>
          <a:p>
            <a:pPr lvl="2"/>
            <a:r>
              <a:rPr lang="en-US" dirty="0"/>
              <a:t>Host and/or hostess</a:t>
            </a:r>
          </a:p>
          <a:p>
            <a:pPr lvl="2"/>
            <a:r>
              <a:rPr lang="en-US" dirty="0"/>
              <a:t>Server</a:t>
            </a:r>
          </a:p>
          <a:p>
            <a:pPr lvl="2"/>
            <a:r>
              <a:rPr lang="en-US" dirty="0"/>
              <a:t>Busser</a:t>
            </a:r>
          </a:p>
          <a:p>
            <a:pPr lvl="2"/>
            <a:r>
              <a:rPr lang="en-US" dirty="0"/>
              <a:t>Bartenders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Back of the House</a:t>
            </a:r>
          </a:p>
          <a:p>
            <a:pPr lvl="2"/>
            <a:r>
              <a:rPr lang="en-US" dirty="0" smtClean="0"/>
              <a:t>Production and kitchen positions</a:t>
            </a:r>
          </a:p>
          <a:p>
            <a:pPr lvl="2"/>
            <a:r>
              <a:rPr lang="en-US" dirty="0" smtClean="0"/>
              <a:t>Executive chef</a:t>
            </a:r>
          </a:p>
          <a:p>
            <a:pPr lvl="2"/>
            <a:r>
              <a:rPr lang="en-US" dirty="0" smtClean="0"/>
              <a:t>Sous chef</a:t>
            </a:r>
          </a:p>
          <a:p>
            <a:pPr lvl="2"/>
            <a:r>
              <a:rPr lang="en-US" dirty="0" smtClean="0"/>
              <a:t>Prep cook</a:t>
            </a:r>
          </a:p>
          <a:p>
            <a:pPr lvl="2"/>
            <a:r>
              <a:rPr lang="en-US" dirty="0" err="1" smtClean="0"/>
              <a:t>Garde</a:t>
            </a:r>
            <a:r>
              <a:rPr lang="en-US" dirty="0" smtClean="0"/>
              <a:t> manager</a:t>
            </a:r>
          </a:p>
          <a:p>
            <a:pPr lvl="2"/>
            <a:r>
              <a:rPr lang="en-US" dirty="0" smtClean="0"/>
              <a:t>Pastry chef</a:t>
            </a:r>
          </a:p>
          <a:p>
            <a:pPr lvl="2"/>
            <a:r>
              <a:rPr lang="en-US" dirty="0" smtClean="0"/>
              <a:t>Baker</a:t>
            </a:r>
          </a:p>
          <a:p>
            <a:pPr lvl="2"/>
            <a:r>
              <a:rPr lang="en-US" dirty="0" smtClean="0"/>
              <a:t>Steward</a:t>
            </a:r>
          </a:p>
          <a:p>
            <a:pPr lvl="2"/>
            <a:r>
              <a:rPr lang="en-US" dirty="0" smtClean="0"/>
              <a:t>Expediter</a:t>
            </a:r>
          </a:p>
          <a:p>
            <a:endParaRPr lang="en-US" dirty="0"/>
          </a:p>
        </p:txBody>
      </p:sp>
      <p:pic>
        <p:nvPicPr>
          <p:cNvPr id="7170" name="Picture 2" descr="C:\Users\bhorwitz.ADMIN\AppData\Local\Microsoft\Windows\Temporary Internet Files\Content.IE5\RXGE5FC9\MC9000235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410200"/>
            <a:ext cx="926287" cy="93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bhorwitz.ADMIN\AppData\Local\Microsoft\Windows\Temporary Internet Files\Content.IE5\WOWREU9X\MC90004499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029200"/>
            <a:ext cx="1792224" cy="152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7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Chapter 4 </a:t>
            </a:r>
            <a:br>
              <a:rPr lang="en-US" dirty="0" smtClean="0"/>
            </a:br>
            <a:r>
              <a:rPr lang="en-US" dirty="0" smtClean="0"/>
              <a:t>Hotel Locations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RESORTS</a:t>
            </a:r>
            <a:endParaRPr lang="en-US" dirty="0"/>
          </a:p>
          <a:p>
            <a:pPr lvl="1"/>
            <a:r>
              <a:rPr lang="en-US" dirty="0"/>
              <a:t>AIRPORT</a:t>
            </a:r>
          </a:p>
          <a:p>
            <a:pPr lvl="1"/>
            <a:r>
              <a:rPr lang="en-US" dirty="0"/>
              <a:t>HIGHWAY</a:t>
            </a:r>
          </a:p>
          <a:p>
            <a:pPr lvl="1"/>
            <a:r>
              <a:rPr lang="en-US" dirty="0"/>
              <a:t>DOWNTOWN</a:t>
            </a:r>
          </a:p>
          <a:p>
            <a:pPr lvl="1"/>
            <a:r>
              <a:rPr lang="en-US" dirty="0"/>
              <a:t>CONFERENCE CENTERS</a:t>
            </a:r>
          </a:p>
        </p:txBody>
      </p:sp>
      <p:pic>
        <p:nvPicPr>
          <p:cNvPr id="8194" name="Picture 2" descr="C:\Users\bhorwitz.ADMIN\AppData\Local\Microsoft\Windows\Temporary Internet Files\Content.IE5\J4ZE5OJX\MC9003520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05000"/>
            <a:ext cx="1804657" cy="140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bhorwitz.ADMIN\AppData\Local\Microsoft\Windows\Temporary Internet Files\Content.IE5\WOWREU9X\MP90031438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264" y="2304107"/>
            <a:ext cx="207873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39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Hotel</a:t>
            </a:r>
            <a:br>
              <a:rPr lang="en-US" dirty="0" smtClean="0"/>
            </a:br>
            <a:r>
              <a:rPr lang="en-US" dirty="0" smtClean="0"/>
              <a:t>STYLE &amp; FUNCTION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ALL </a:t>
            </a:r>
            <a:r>
              <a:rPr lang="en-US" dirty="0"/>
              <a:t>SUITE –living room and sitting area</a:t>
            </a:r>
          </a:p>
          <a:p>
            <a:pPr lvl="1"/>
            <a:r>
              <a:rPr lang="en-US" dirty="0"/>
              <a:t>EXTENDED STAY-kitchen area</a:t>
            </a:r>
          </a:p>
          <a:p>
            <a:pPr lvl="1"/>
            <a:r>
              <a:rPr lang="en-US" dirty="0"/>
              <a:t>BED AND BREAKFAST- 3-12 sleeping rooms, breakfast</a:t>
            </a:r>
          </a:p>
          <a:p>
            <a:pPr lvl="1"/>
            <a:r>
              <a:rPr lang="en-US" dirty="0"/>
              <a:t>SPAS</a:t>
            </a:r>
          </a:p>
          <a:p>
            <a:pPr lvl="1"/>
            <a:r>
              <a:rPr lang="en-US" dirty="0"/>
              <a:t>BOUTIQUE HOTELS</a:t>
            </a:r>
          </a:p>
          <a:p>
            <a:pPr lvl="1"/>
            <a:r>
              <a:rPr lang="en-US" dirty="0"/>
              <a:t>VACATION PROPERTIES-time share – yearly maintenance fee</a:t>
            </a:r>
          </a:p>
          <a:p>
            <a:pPr lvl="1"/>
            <a:r>
              <a:rPr lang="en-US" dirty="0"/>
              <a:t>RETREAT CENTERS</a:t>
            </a:r>
          </a:p>
          <a:p>
            <a:endParaRPr lang="en-US" dirty="0"/>
          </a:p>
        </p:txBody>
      </p:sp>
      <p:pic>
        <p:nvPicPr>
          <p:cNvPr id="9218" name="Picture 2" descr="C:\Users\bhorwitz.ADMIN\AppData\Local\Microsoft\Windows\Temporary Internet Files\Content.IE5\T8C3SM4J\MC9002972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310" y="4724400"/>
            <a:ext cx="1822399" cy="171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6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28600" y="457200"/>
            <a:ext cx="4040188" cy="639762"/>
          </a:xfrm>
        </p:spPr>
        <p:txBody>
          <a:bodyPr/>
          <a:lstStyle/>
          <a:p>
            <a:pPr lvl="0"/>
            <a:r>
              <a:rPr lang="en-US" dirty="0" smtClean="0"/>
              <a:t>Hotel Organization	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914400" y="990600"/>
            <a:ext cx="3200400" cy="3108960"/>
          </a:xfrm>
        </p:spPr>
        <p:txBody>
          <a:bodyPr/>
          <a:lstStyle/>
          <a:p>
            <a:pPr lvl="1"/>
            <a:r>
              <a:rPr lang="en-US" dirty="0" smtClean="0"/>
              <a:t>Front </a:t>
            </a:r>
            <a:r>
              <a:rPr lang="en-US" dirty="0"/>
              <a:t>of the house</a:t>
            </a:r>
          </a:p>
          <a:p>
            <a:pPr lvl="1"/>
            <a:r>
              <a:rPr lang="en-US" dirty="0"/>
              <a:t>Back of the house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72000" y="685800"/>
            <a:ext cx="4041775" cy="63976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Room Division – largest revenue center 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00600" y="1066800"/>
            <a:ext cx="3200400" cy="3108960"/>
          </a:xfrm>
        </p:spPr>
        <p:txBody>
          <a:bodyPr/>
          <a:lstStyle/>
          <a:p>
            <a:pPr lvl="1"/>
            <a:r>
              <a:rPr lang="en-US" dirty="0" smtClean="0"/>
              <a:t>Front </a:t>
            </a:r>
            <a:r>
              <a:rPr lang="en-US" dirty="0"/>
              <a:t>office</a:t>
            </a:r>
          </a:p>
          <a:p>
            <a:pPr lvl="1"/>
            <a:r>
              <a:rPr lang="en-US" dirty="0"/>
              <a:t>Reservations</a:t>
            </a:r>
          </a:p>
          <a:p>
            <a:pPr lvl="1"/>
            <a:r>
              <a:rPr lang="en-US" dirty="0"/>
              <a:t>House keeping</a:t>
            </a:r>
          </a:p>
          <a:p>
            <a:pPr lvl="1"/>
            <a:r>
              <a:rPr lang="en-US" dirty="0"/>
              <a:t>Guest or uniformed services</a:t>
            </a:r>
          </a:p>
          <a:p>
            <a:pPr lvl="1"/>
            <a:r>
              <a:rPr lang="en-US" dirty="0"/>
              <a:t>Communication</a:t>
            </a:r>
          </a:p>
          <a:p>
            <a:endParaRPr lang="en-US" dirty="0"/>
          </a:p>
        </p:txBody>
      </p:sp>
      <p:pic>
        <p:nvPicPr>
          <p:cNvPr id="10242" name="Picture 2" descr="C:\Users\bhorwitz.ADMIN\AppData\Local\Microsoft\Windows\Temporary Internet Files\Content.IE5\RXGE5FC9\MC90038342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95800"/>
            <a:ext cx="1687068" cy="181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5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b="1" dirty="0"/>
              <a:t>POSITIONS</a:t>
            </a:r>
            <a:endParaRPr lang="en-US" dirty="0"/>
          </a:p>
          <a:p>
            <a:pPr lvl="1"/>
            <a:r>
              <a:rPr lang="en-US" b="1" dirty="0"/>
              <a:t>Day shift positions -handling guests during check out –notifying housekeeping which rooms to clean, monitor special requests VIP guests</a:t>
            </a:r>
            <a:endParaRPr lang="en-US" dirty="0"/>
          </a:p>
          <a:p>
            <a:pPr lvl="1"/>
            <a:r>
              <a:rPr lang="en-US" b="1" dirty="0"/>
              <a:t>Evening Shift positions. </a:t>
            </a:r>
            <a:endParaRPr lang="en-US" dirty="0"/>
          </a:p>
          <a:p>
            <a:pPr lvl="2"/>
            <a:r>
              <a:rPr lang="en-US" b="1" dirty="0"/>
              <a:t>Clerks or agents</a:t>
            </a:r>
            <a:endParaRPr lang="en-US" dirty="0"/>
          </a:p>
          <a:p>
            <a:pPr lvl="2"/>
            <a:r>
              <a:rPr lang="en-US" b="1" dirty="0"/>
              <a:t>Night auditors </a:t>
            </a:r>
            <a:endParaRPr lang="en-US" dirty="0"/>
          </a:p>
          <a:p>
            <a:r>
              <a:rPr lang="en-US" b="1" dirty="0"/>
              <a:t> balances the books, daily reports, etc..</a:t>
            </a:r>
            <a:endParaRPr lang="en-US" dirty="0"/>
          </a:p>
          <a:p>
            <a:pPr lvl="1"/>
            <a:r>
              <a:rPr lang="en-US" b="1" dirty="0"/>
              <a:t>Guest service agent (GSA) – one person performs the function of desk clerk, concierge and valet </a:t>
            </a:r>
            <a:endParaRPr lang="en-US" dirty="0"/>
          </a:p>
          <a:p>
            <a:pPr lvl="0"/>
            <a:r>
              <a:rPr lang="en-US" b="1" dirty="0"/>
              <a:t>Reservations - Centralized reservation system (CRS)</a:t>
            </a:r>
            <a:endParaRPr lang="en-US" dirty="0"/>
          </a:p>
          <a:p>
            <a:pPr lvl="1"/>
            <a:r>
              <a:rPr lang="en-US" b="1" dirty="0"/>
              <a:t>Reservation Manager:  Monitors room availability and pricing of rooms</a:t>
            </a:r>
            <a:endParaRPr lang="en-US" dirty="0"/>
          </a:p>
          <a:p>
            <a:pPr lvl="0"/>
            <a:r>
              <a:rPr lang="en-US" b="1" dirty="0"/>
              <a:t>Housekeeping </a:t>
            </a:r>
            <a:endParaRPr lang="en-US" dirty="0"/>
          </a:p>
          <a:p>
            <a:pPr lvl="1"/>
            <a:r>
              <a:rPr lang="en-US" b="1" dirty="0"/>
              <a:t>Executive housekeeper - head of the staff </a:t>
            </a:r>
            <a:endParaRPr lang="en-US" dirty="0"/>
          </a:p>
          <a:p>
            <a:pPr lvl="0"/>
            <a:r>
              <a:rPr lang="en-US" b="1" dirty="0"/>
              <a:t>Guest or Uniformed Services</a:t>
            </a:r>
            <a:endParaRPr lang="en-US" dirty="0"/>
          </a:p>
          <a:p>
            <a:pPr lvl="1"/>
            <a:r>
              <a:rPr lang="en-US" b="1" dirty="0"/>
              <a:t>Bell staff –transporting guest’s luggage</a:t>
            </a:r>
            <a:endParaRPr lang="en-US" dirty="0"/>
          </a:p>
          <a:p>
            <a:pPr lvl="1"/>
            <a:r>
              <a:rPr lang="en-US" b="1" dirty="0"/>
              <a:t>Valet staff – parks the cars</a:t>
            </a:r>
            <a:endParaRPr lang="en-US" dirty="0"/>
          </a:p>
          <a:p>
            <a:pPr lvl="1"/>
            <a:r>
              <a:rPr lang="en-US" b="1" dirty="0"/>
              <a:t>Concierge – care taker – helps guest make arrangements for transportation, restaurant reservations, event reservations, and entertainment tickets, and advises guest about activities in the area</a:t>
            </a:r>
            <a:endParaRPr lang="en-US" dirty="0"/>
          </a:p>
          <a:p>
            <a:pPr lvl="1"/>
            <a:r>
              <a:rPr lang="en-US" b="1" dirty="0"/>
              <a:t>Security Staff-protecting the guest, the property, and guest valuable  - key security</a:t>
            </a:r>
            <a:endParaRPr lang="en-US" dirty="0"/>
          </a:p>
          <a:p>
            <a:endParaRPr lang="en-US" dirty="0"/>
          </a:p>
        </p:txBody>
      </p:sp>
      <p:pic>
        <p:nvPicPr>
          <p:cNvPr id="11266" name="Picture 2" descr="C:\Users\bhorwitz.ADMIN\AppData\Local\Microsoft\Windows\Temporary Internet Files\Content.IE5\J4ZE5OJX\MP90018508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029200"/>
            <a:ext cx="1118547" cy="166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8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SUPPORT STAFF</a:t>
            </a:r>
            <a:endParaRPr lang="en-US" dirty="0"/>
          </a:p>
          <a:p>
            <a:pPr lvl="0"/>
            <a:r>
              <a:rPr lang="en-US" b="1" dirty="0"/>
              <a:t>Engineers – critical oversee the maintenance</a:t>
            </a:r>
            <a:endParaRPr lang="en-US" dirty="0"/>
          </a:p>
          <a:p>
            <a:pPr lvl="0"/>
            <a:r>
              <a:rPr lang="en-US" b="1" dirty="0"/>
              <a:t>Groundskeepers and attendants – maintain the exterior of the property</a:t>
            </a:r>
            <a:endParaRPr lang="en-US" dirty="0"/>
          </a:p>
          <a:p>
            <a:pPr lvl="0"/>
            <a:r>
              <a:rPr lang="en-US" b="1" dirty="0"/>
              <a:t>Sales and Marketing Staff</a:t>
            </a:r>
            <a:endParaRPr lang="en-US" dirty="0"/>
          </a:p>
          <a:p>
            <a:pPr lvl="1"/>
            <a:r>
              <a:rPr lang="en-US" b="1" dirty="0"/>
              <a:t>Sales</a:t>
            </a:r>
            <a:endParaRPr lang="en-US" dirty="0"/>
          </a:p>
          <a:p>
            <a:pPr lvl="1"/>
            <a:r>
              <a:rPr lang="en-US" b="1" dirty="0"/>
              <a:t>Technical</a:t>
            </a:r>
            <a:endParaRPr lang="en-US" dirty="0"/>
          </a:p>
          <a:p>
            <a:pPr lvl="1"/>
            <a:r>
              <a:rPr lang="en-US" b="1" dirty="0"/>
              <a:t>Sales assistants</a:t>
            </a:r>
            <a:endParaRPr lang="en-US" dirty="0"/>
          </a:p>
          <a:p>
            <a:pPr lvl="1"/>
            <a:r>
              <a:rPr lang="en-US" b="1" dirty="0"/>
              <a:t>Telemarketers</a:t>
            </a:r>
            <a:endParaRPr lang="en-US" dirty="0"/>
          </a:p>
          <a:p>
            <a:pPr lvl="0"/>
            <a:r>
              <a:rPr lang="en-US" b="1" dirty="0"/>
              <a:t>Reservations </a:t>
            </a:r>
            <a:endParaRPr lang="en-US" dirty="0"/>
          </a:p>
          <a:p>
            <a:pPr lvl="0"/>
            <a:r>
              <a:rPr lang="en-US" b="1" dirty="0"/>
              <a:t>Human Resources Staff</a:t>
            </a:r>
            <a:endParaRPr lang="en-US" dirty="0"/>
          </a:p>
          <a:p>
            <a:pPr lvl="0"/>
            <a:r>
              <a:rPr lang="en-US" b="1" dirty="0"/>
              <a:t>Servicing guests.</a:t>
            </a:r>
            <a:endParaRPr lang="en-US" dirty="0"/>
          </a:p>
          <a:p>
            <a:endParaRPr lang="en-US" dirty="0"/>
          </a:p>
        </p:txBody>
      </p:sp>
      <p:pic>
        <p:nvPicPr>
          <p:cNvPr id="12291" name="Picture 3" descr="C:\Users\bhorwitz.ADMIN\AppData\Local\Microsoft\Windows\Temporary Internet Files\Content.IE5\T8C3SM4J\MC9000145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048000"/>
            <a:ext cx="1693469" cy="188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bhorwitz.ADMIN\AppData\Local\Microsoft\Windows\Temporary Internet Files\Content.IE5\RXGE5FC9\MC9000170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112" y="4419600"/>
            <a:ext cx="1792224" cy="211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9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Tourism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Niche Markets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Travel </a:t>
            </a:r>
            <a:r>
              <a:rPr lang="en-US" dirty="0"/>
              <a:t>for the Disabled</a:t>
            </a:r>
          </a:p>
          <a:p>
            <a:pPr lvl="1"/>
            <a:r>
              <a:rPr lang="en-US" dirty="0"/>
              <a:t>Adventure Travel</a:t>
            </a:r>
          </a:p>
          <a:p>
            <a:pPr lvl="1"/>
            <a:r>
              <a:rPr lang="en-US" dirty="0" err="1"/>
              <a:t>Geotourism</a:t>
            </a:r>
            <a:r>
              <a:rPr lang="en-US" dirty="0"/>
              <a:t>/ecotourism</a:t>
            </a:r>
          </a:p>
          <a:p>
            <a:pPr lvl="1"/>
            <a:r>
              <a:rPr lang="en-US" dirty="0" err="1"/>
              <a:t>Agritourism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en-US" dirty="0" smtClean="0"/>
              <a:t>Type of package tours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r>
              <a:rPr lang="en-US" dirty="0" smtClean="0"/>
              <a:t>Independent </a:t>
            </a:r>
            <a:r>
              <a:rPr lang="en-US" dirty="0"/>
              <a:t>tours</a:t>
            </a:r>
          </a:p>
          <a:p>
            <a:pPr lvl="1"/>
            <a:r>
              <a:rPr lang="en-US" dirty="0"/>
              <a:t>Hosted tours</a:t>
            </a:r>
          </a:p>
          <a:p>
            <a:pPr lvl="1"/>
            <a:r>
              <a:rPr lang="en-US" dirty="0"/>
              <a:t>Escorted or guided tours</a:t>
            </a:r>
          </a:p>
          <a:p>
            <a:endParaRPr lang="en-US" dirty="0"/>
          </a:p>
        </p:txBody>
      </p:sp>
      <p:pic>
        <p:nvPicPr>
          <p:cNvPr id="13314" name="Picture 2" descr="C:\Users\bhorwitz.ADMIN\AppData\Local\Microsoft\Windows\Temporary Internet Files\Content.IE5\RXGE5FC9\MC90044045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343831"/>
            <a:ext cx="1828800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bhorwitz.ADMIN\AppData\Local\Microsoft\Windows\Temporary Internet Files\Content.IE5\J4ZE5OJX\MC90005842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53570"/>
            <a:ext cx="2552461" cy="1937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3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Tour Positions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 smtClean="0"/>
              <a:t>Tour </a:t>
            </a:r>
            <a:r>
              <a:rPr lang="en-US" b="1" dirty="0"/>
              <a:t>escort</a:t>
            </a:r>
            <a:endParaRPr lang="en-US" dirty="0"/>
          </a:p>
          <a:p>
            <a:pPr lvl="0"/>
            <a:r>
              <a:rPr lang="en-US" b="1" dirty="0"/>
              <a:t>Tour guides</a:t>
            </a:r>
            <a:endParaRPr lang="en-US" dirty="0"/>
          </a:p>
          <a:p>
            <a:pPr lvl="0"/>
            <a:r>
              <a:rPr lang="en-US" b="1" dirty="0"/>
              <a:t>Tour hosts</a:t>
            </a:r>
            <a:endParaRPr lang="en-US" dirty="0"/>
          </a:p>
          <a:p>
            <a:pPr lvl="0"/>
            <a:r>
              <a:rPr lang="en-US" b="1" dirty="0"/>
              <a:t>Other tour positions – reservationists, sales staff, accounting, product manager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Modes of Transportation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Air</a:t>
            </a:r>
          </a:p>
          <a:p>
            <a:pPr lvl="1"/>
            <a:r>
              <a:rPr lang="en-US" dirty="0"/>
              <a:t>Hub and spoke (satellite) system</a:t>
            </a:r>
          </a:p>
          <a:p>
            <a:r>
              <a:rPr lang="en-US" dirty="0" smtClean="0"/>
              <a:t>Ground </a:t>
            </a:r>
            <a:r>
              <a:rPr lang="en-US" dirty="0"/>
              <a:t>– rail, car or motor coach</a:t>
            </a:r>
          </a:p>
          <a:p>
            <a:pPr lvl="0"/>
            <a:r>
              <a:rPr lang="en-US" dirty="0"/>
              <a:t>Water transportation</a:t>
            </a:r>
          </a:p>
          <a:p>
            <a:endParaRPr lang="en-US" dirty="0"/>
          </a:p>
        </p:txBody>
      </p:sp>
      <p:pic>
        <p:nvPicPr>
          <p:cNvPr id="14338" name="Picture 2" descr="C:\Users\bhorwitz.ADMIN\AppData\Local\Microsoft\Windows\Temporary Internet Files\Content.IE5\WOWREU9X\MC90022184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36" y="5105400"/>
            <a:ext cx="1371600" cy="145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bhorwitz.ADMIN\AppData\Local\Microsoft\Windows\Temporary Internet Files\Content.IE5\WOWREU9X\MP90044249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605825"/>
            <a:ext cx="3023096" cy="202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4040188" cy="639762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Airline Careers</a:t>
            </a:r>
          </a:p>
          <a:p>
            <a:pPr lvl="0"/>
            <a:r>
              <a:rPr lang="en-US" sz="8000" dirty="0"/>
              <a:t>Onboard positions</a:t>
            </a:r>
            <a:endParaRPr lang="en-US" sz="8000" dirty="0" smtClean="0"/>
          </a:p>
          <a:p>
            <a:pPr lvl="0"/>
            <a:r>
              <a:rPr lang="en-US" sz="8000" dirty="0"/>
              <a:t>Ground positions</a:t>
            </a:r>
            <a:endParaRPr lang="en-US" sz="8000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81000" y="2906712"/>
            <a:ext cx="4040188" cy="3951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Ground </a:t>
            </a:r>
            <a:r>
              <a:rPr lang="en-US" b="1" dirty="0">
                <a:solidFill>
                  <a:srgbClr val="FF0000"/>
                </a:solidFill>
              </a:rPr>
              <a:t>Transportation</a:t>
            </a:r>
          </a:p>
          <a:p>
            <a:pPr lvl="0"/>
            <a:r>
              <a:rPr lang="en-US" dirty="0"/>
              <a:t>Rail transportation in Europe</a:t>
            </a:r>
          </a:p>
          <a:p>
            <a:pPr lvl="0"/>
            <a:r>
              <a:rPr lang="en-US" dirty="0"/>
              <a:t>Rail Transportation in the United States</a:t>
            </a:r>
          </a:p>
          <a:p>
            <a:pPr lvl="0"/>
            <a:r>
              <a:rPr lang="en-US" dirty="0"/>
              <a:t>Amtrak</a:t>
            </a:r>
          </a:p>
          <a:p>
            <a:pPr lvl="0"/>
            <a:r>
              <a:rPr lang="en-US" dirty="0"/>
              <a:t>Automobile Transportation</a:t>
            </a:r>
          </a:p>
          <a:p>
            <a:pPr lvl="1"/>
            <a:r>
              <a:rPr lang="en-US" dirty="0"/>
              <a:t>Limousines</a:t>
            </a:r>
          </a:p>
          <a:p>
            <a:pPr lvl="1"/>
            <a:r>
              <a:rPr lang="en-US" dirty="0"/>
              <a:t>Vans and shuttles</a:t>
            </a:r>
          </a:p>
          <a:p>
            <a:pPr lvl="0"/>
            <a:r>
              <a:rPr lang="en-US" dirty="0"/>
              <a:t>Motor-Coach Transportation – greyhound</a:t>
            </a:r>
          </a:p>
          <a:p>
            <a:pPr lvl="1"/>
            <a:r>
              <a:rPr lang="en-US" dirty="0"/>
              <a:t>Charter motor coaches</a:t>
            </a:r>
          </a:p>
          <a:p>
            <a:pPr lvl="0"/>
            <a:r>
              <a:rPr lang="en-US" dirty="0"/>
              <a:t>Careers in Ground Transportation</a:t>
            </a:r>
          </a:p>
          <a:p>
            <a:pPr lvl="1"/>
            <a:r>
              <a:rPr lang="en-US" b="1" dirty="0"/>
              <a:t>Ground transportation staff</a:t>
            </a:r>
            <a:endParaRPr lang="en-US" dirty="0"/>
          </a:p>
          <a:p>
            <a:pPr lvl="1"/>
            <a:r>
              <a:rPr lang="en-US" b="1" dirty="0"/>
              <a:t>Railway staff (similar to flight attendants)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Water Transportation</a:t>
            </a:r>
          </a:p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Ferry Boats</a:t>
            </a:r>
          </a:p>
          <a:p>
            <a:pPr lvl="0"/>
            <a:r>
              <a:rPr lang="en-US" dirty="0" smtClean="0"/>
              <a:t>Freighters</a:t>
            </a:r>
          </a:p>
          <a:p>
            <a:pPr lvl="0"/>
            <a:r>
              <a:rPr lang="en-US" dirty="0" smtClean="0"/>
              <a:t>Riverboats</a:t>
            </a:r>
          </a:p>
          <a:p>
            <a:pPr lvl="0"/>
            <a:r>
              <a:rPr lang="en-US" dirty="0" smtClean="0"/>
              <a:t>Yachts</a:t>
            </a:r>
          </a:p>
          <a:p>
            <a:pPr lvl="0"/>
            <a:r>
              <a:rPr lang="en-US" dirty="0" smtClean="0"/>
              <a:t>Windjammers</a:t>
            </a:r>
          </a:p>
          <a:p>
            <a:pPr lvl="0"/>
            <a:r>
              <a:rPr lang="en-US" dirty="0" smtClean="0"/>
              <a:t>Cruise Ships</a:t>
            </a:r>
          </a:p>
          <a:p>
            <a:endParaRPr lang="en-US" dirty="0"/>
          </a:p>
        </p:txBody>
      </p:sp>
      <p:pic>
        <p:nvPicPr>
          <p:cNvPr id="15362" name="Picture 2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065" y="2819400"/>
            <a:ext cx="1538935" cy="182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bhorwitz.ADMIN\AppData\Local\Microsoft\Windows\Temporary Internet Files\Content.IE5\RXGE5FC9\MP90044442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876800"/>
            <a:ext cx="2593848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2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39762"/>
          </a:xfrm>
        </p:spPr>
        <p:txBody>
          <a:bodyPr/>
          <a:lstStyle/>
          <a:p>
            <a:pPr marL="0" lvl="1"/>
            <a:r>
              <a:rPr lang="en-US" dirty="0" smtClean="0"/>
              <a:t>Cruise ship pricing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752600"/>
            <a:ext cx="3200400" cy="3108960"/>
          </a:xfrm>
        </p:spPr>
        <p:txBody>
          <a:bodyPr/>
          <a:lstStyle/>
          <a:p>
            <a:pPr lvl="2"/>
            <a:r>
              <a:rPr lang="en-US" dirty="0" smtClean="0"/>
              <a:t>The </a:t>
            </a:r>
            <a:r>
              <a:rPr lang="en-US" dirty="0"/>
              <a:t>ship</a:t>
            </a:r>
          </a:p>
          <a:p>
            <a:pPr lvl="2"/>
            <a:r>
              <a:rPr lang="en-US" dirty="0"/>
              <a:t>Season of sailing</a:t>
            </a:r>
          </a:p>
          <a:p>
            <a:pPr lvl="2"/>
            <a:r>
              <a:rPr lang="en-US" dirty="0"/>
              <a:t>Length of stay</a:t>
            </a:r>
          </a:p>
          <a:p>
            <a:pPr lvl="2"/>
            <a:r>
              <a:rPr lang="en-US" dirty="0"/>
              <a:t>Cabin location</a:t>
            </a:r>
          </a:p>
          <a:p>
            <a:pPr lvl="2"/>
            <a:r>
              <a:rPr lang="en-US" dirty="0"/>
              <a:t>Itinerary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Cruise Ship Positions: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dirty="0" smtClean="0"/>
              <a:t>sales, reservations, front desk, tour or shore excursions desk, recreational activities, etc..)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C:\Users\bhorwitz.ADMIN\AppData\Local\Microsoft\Windows\Temporary Internet Files\Content.IE5\J4ZE5OJX\MP90004976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38600"/>
            <a:ext cx="3657600" cy="244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bhorwitz.ADMIN\AppData\Local\Microsoft\Windows\Temporary Internet Files\Content.IE5\WOWREU9X\MC90044131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61509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7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H &amp; T General Information</a:t>
            </a:r>
          </a:p>
          <a:p>
            <a:r>
              <a:rPr lang="en-US" dirty="0" smtClean="0"/>
              <a:t>H &amp; T History</a:t>
            </a:r>
          </a:p>
          <a:p>
            <a:r>
              <a:rPr lang="en-US" dirty="0" smtClean="0"/>
              <a:t>Restaurant Industry</a:t>
            </a:r>
          </a:p>
          <a:p>
            <a:r>
              <a:rPr lang="en-US" dirty="0" smtClean="0"/>
              <a:t>Hotel Industry</a:t>
            </a:r>
          </a:p>
          <a:p>
            <a:r>
              <a:rPr lang="en-US" dirty="0" smtClean="0"/>
              <a:t>Tourism Business</a:t>
            </a:r>
          </a:p>
          <a:p>
            <a:r>
              <a:rPr lang="en-US" dirty="0" smtClean="0"/>
              <a:t>Destination Marketing</a:t>
            </a:r>
          </a:p>
          <a:p>
            <a:r>
              <a:rPr lang="en-US" dirty="0" smtClean="0"/>
              <a:t>Sports, Events, and entertainment</a:t>
            </a:r>
          </a:p>
          <a:p>
            <a:r>
              <a:rPr lang="en-US" dirty="0" smtClean="0"/>
              <a:t>Marketing </a:t>
            </a:r>
          </a:p>
          <a:p>
            <a:r>
              <a:rPr lang="en-US" dirty="0" smtClean="0"/>
              <a:t>Designing Products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481777"/>
            <a:ext cx="32686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6000" b="1" dirty="0">
                <a:solidFill>
                  <a:prstClr val="black"/>
                </a:solidFill>
                <a:ea typeface="+mj-ea"/>
                <a:cs typeface="+mj-cs"/>
              </a:rPr>
              <a:t>Topics Covered: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3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Destination Markets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Marketing </a:t>
            </a:r>
            <a:r>
              <a:rPr lang="en-US" dirty="0"/>
              <a:t>a Destination</a:t>
            </a:r>
            <a:endParaRPr lang="en-US" sz="2800" dirty="0"/>
          </a:p>
          <a:p>
            <a:pPr lvl="1"/>
            <a:r>
              <a:rPr lang="en-US" dirty="0"/>
              <a:t>Seasonality –</a:t>
            </a:r>
            <a:endParaRPr lang="en-US" sz="2400" dirty="0"/>
          </a:p>
          <a:p>
            <a:pPr lvl="1"/>
            <a:r>
              <a:rPr lang="en-US" dirty="0"/>
              <a:t>Cold weather destinations</a:t>
            </a:r>
            <a:endParaRPr lang="en-US" sz="2400" dirty="0"/>
          </a:p>
          <a:p>
            <a:pPr lvl="1"/>
            <a:r>
              <a:rPr lang="en-US" dirty="0"/>
              <a:t>Warm weather destinations</a:t>
            </a:r>
            <a:endParaRPr lang="en-US" sz="2400" dirty="0"/>
          </a:p>
          <a:p>
            <a:pPr lvl="2"/>
            <a:r>
              <a:rPr lang="en-US" dirty="0"/>
              <a:t>Competitive markets</a:t>
            </a:r>
            <a:endParaRPr lang="en-US" sz="2000" dirty="0"/>
          </a:p>
          <a:p>
            <a:pPr lvl="0"/>
            <a:r>
              <a:rPr lang="en-US" dirty="0" smtClean="0"/>
              <a:t>Resorts </a:t>
            </a:r>
            <a:r>
              <a:rPr lang="en-US" dirty="0"/>
              <a:t>and Destinations</a:t>
            </a:r>
            <a:endParaRPr lang="en-US" sz="2800" dirty="0"/>
          </a:p>
          <a:p>
            <a:pPr lvl="0"/>
            <a:r>
              <a:rPr lang="en-US" dirty="0"/>
              <a:t>Destination resort</a:t>
            </a:r>
            <a:endParaRPr lang="en-US" sz="2800" dirty="0"/>
          </a:p>
          <a:p>
            <a:pPr lvl="0"/>
            <a:r>
              <a:rPr lang="en-US" dirty="0"/>
              <a:t>Cruise Ships</a:t>
            </a:r>
            <a:endParaRPr lang="en-US" sz="2800" dirty="0"/>
          </a:p>
          <a:p>
            <a:pPr lvl="1"/>
            <a:r>
              <a:rPr lang="en-US" dirty="0"/>
              <a:t>Itineraries</a:t>
            </a:r>
            <a:endParaRPr lang="en-US" sz="2400" dirty="0"/>
          </a:p>
          <a:p>
            <a:pPr lvl="1"/>
            <a:r>
              <a:rPr lang="en-US" dirty="0"/>
              <a:t>Shoulder season between peeks times of the year</a:t>
            </a:r>
            <a:endParaRPr lang="en-US" sz="2400" dirty="0"/>
          </a:p>
          <a:p>
            <a:r>
              <a:rPr lang="en-US" dirty="0"/>
              <a:t> </a:t>
            </a:r>
            <a:endParaRPr lang="en-US" sz="2800" dirty="0"/>
          </a:p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Sports, Recreation, and Entertainment destinations</a:t>
            </a:r>
            <a:endParaRPr lang="en-US" sz="2000" dirty="0" smtClean="0"/>
          </a:p>
          <a:p>
            <a:pPr lvl="0"/>
            <a:r>
              <a:rPr lang="en-US" dirty="0" smtClean="0"/>
              <a:t>Live Entertainment</a:t>
            </a:r>
            <a:endParaRPr lang="en-US" sz="2000" dirty="0" smtClean="0"/>
          </a:p>
          <a:p>
            <a:pPr lvl="0"/>
            <a:r>
              <a:rPr lang="en-US" dirty="0" smtClean="0"/>
              <a:t>Amusement parks</a:t>
            </a:r>
            <a:endParaRPr lang="en-US" sz="2000" dirty="0" smtClean="0"/>
          </a:p>
          <a:p>
            <a:pPr lvl="0"/>
            <a:r>
              <a:rPr lang="en-US" dirty="0" smtClean="0"/>
              <a:t>All in one</a:t>
            </a:r>
            <a:endParaRPr lang="en-US" sz="2000" dirty="0" smtClean="0"/>
          </a:p>
          <a:p>
            <a:pPr lvl="0"/>
            <a:r>
              <a:rPr lang="en-US" dirty="0" smtClean="0"/>
              <a:t>Gaming Facilities</a:t>
            </a:r>
            <a:endParaRPr lang="en-US" sz="2000" dirty="0" smtClean="0"/>
          </a:p>
          <a:p>
            <a:pPr lvl="0"/>
            <a:r>
              <a:rPr lang="en-US" dirty="0" smtClean="0"/>
              <a:t>Shopping</a:t>
            </a:r>
            <a:endParaRPr lang="en-US" sz="2000" dirty="0" smtClean="0"/>
          </a:p>
          <a:p>
            <a:pPr lvl="0"/>
            <a:r>
              <a:rPr lang="en-US" dirty="0" smtClean="0"/>
              <a:t>Museums and Historical Sites</a:t>
            </a:r>
            <a:endParaRPr lang="en-US" sz="2000" dirty="0" smtClean="0"/>
          </a:p>
          <a:p>
            <a:pPr lvl="0"/>
            <a:r>
              <a:rPr lang="en-US" dirty="0" smtClean="0"/>
              <a:t>National parks and gardens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17410" name="Picture 2" descr="C:\Users\bhorwitz.ADMIN\AppData\Local\Microsoft\Windows\Temporary Internet Files\Content.IE5\T8C3SM4J\MC9003321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109" y="5421401"/>
            <a:ext cx="1586620" cy="142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bhorwitz.ADMIN\AppData\Local\Microsoft\Windows\Temporary Internet Files\Content.IE5\WOWREU9X\MC90006030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048000"/>
            <a:ext cx="1403066" cy="159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bhorwitz.ADMIN\AppData\Local\Microsoft\Windows\Temporary Internet Files\Content.IE5\J4ZE5OJX\MC900286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263" y="152400"/>
            <a:ext cx="183060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87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Tourism Providers and Promoters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Travel </a:t>
            </a:r>
            <a:r>
              <a:rPr lang="en-US" b="1" dirty="0"/>
              <a:t>Agencies</a:t>
            </a:r>
            <a:endParaRPr lang="en-US" sz="2800" dirty="0"/>
          </a:p>
          <a:p>
            <a:pPr lvl="1"/>
            <a:r>
              <a:rPr lang="en-US" b="1" dirty="0"/>
              <a:t>Commission </a:t>
            </a:r>
            <a:endParaRPr lang="en-US" sz="2400" dirty="0"/>
          </a:p>
          <a:p>
            <a:pPr lvl="1"/>
            <a:r>
              <a:rPr lang="en-US" b="1" dirty="0"/>
              <a:t>Responsibilities?</a:t>
            </a:r>
            <a:endParaRPr lang="en-US" sz="2400" dirty="0"/>
          </a:p>
          <a:p>
            <a:pPr lvl="0"/>
            <a:r>
              <a:rPr lang="en-US" b="1" dirty="0"/>
              <a:t>Tour Operators</a:t>
            </a:r>
            <a:endParaRPr lang="en-US" sz="2800" dirty="0"/>
          </a:p>
          <a:p>
            <a:pPr lvl="1"/>
            <a:r>
              <a:rPr lang="en-US" b="1" dirty="0"/>
              <a:t>Preferred tour rates</a:t>
            </a:r>
            <a:endParaRPr lang="en-US" sz="2400" dirty="0"/>
          </a:p>
          <a:p>
            <a:pPr lvl="1"/>
            <a:r>
              <a:rPr lang="en-US" b="1" dirty="0"/>
              <a:t>Distribution channels</a:t>
            </a:r>
            <a:endParaRPr lang="en-US" sz="2400" dirty="0"/>
          </a:p>
          <a:p>
            <a:pPr lvl="0"/>
            <a:r>
              <a:rPr lang="en-US" dirty="0"/>
              <a:t>Convention and Visitors Bureaus</a:t>
            </a:r>
            <a:endParaRPr lang="en-US" sz="2800" dirty="0"/>
          </a:p>
          <a:p>
            <a:pPr lvl="0"/>
            <a:r>
              <a:rPr lang="en-US" dirty="0"/>
              <a:t>Trade and Government Organizations</a:t>
            </a:r>
            <a:endParaRPr lang="en-US" sz="2800" dirty="0"/>
          </a:p>
          <a:p>
            <a:pPr lvl="0"/>
            <a:r>
              <a:rPr lang="en-US" dirty="0"/>
              <a:t>Governments Tourism Agencies</a:t>
            </a:r>
            <a:endParaRPr lang="en-US" sz="2800" dirty="0"/>
          </a:p>
          <a:p>
            <a:endParaRPr lang="en-US" dirty="0"/>
          </a:p>
        </p:txBody>
      </p:sp>
      <p:pic>
        <p:nvPicPr>
          <p:cNvPr id="18434" name="Picture 2" descr="C:\Users\bhorwitz.ADMIN\AppData\Local\Microsoft\Windows\Temporary Internet Files\Content.IE5\RXGE5FC9\MC90028706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01226"/>
            <a:ext cx="2776396" cy="305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99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Types of leisure activities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Sports</a:t>
            </a:r>
            <a:endParaRPr lang="en-US" dirty="0"/>
          </a:p>
          <a:p>
            <a:pPr lvl="1"/>
            <a:r>
              <a:rPr lang="en-US" dirty="0"/>
              <a:t>Recreation</a:t>
            </a:r>
          </a:p>
          <a:p>
            <a:pPr lvl="1"/>
            <a:r>
              <a:rPr lang="en-US" dirty="0"/>
              <a:t>Events</a:t>
            </a:r>
          </a:p>
          <a:p>
            <a:pPr lvl="1"/>
            <a:r>
              <a:rPr lang="en-US" dirty="0"/>
              <a:t>Entertainment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0" lvl="1"/>
            <a:r>
              <a:rPr lang="en-US" dirty="0" smtClean="0"/>
              <a:t>Amateur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2"/>
            <a:r>
              <a:rPr lang="en-US" dirty="0" smtClean="0"/>
              <a:t>Youth </a:t>
            </a:r>
            <a:r>
              <a:rPr lang="en-US" dirty="0"/>
              <a:t>sports –emphasizes participation</a:t>
            </a:r>
          </a:p>
          <a:p>
            <a:pPr lvl="2"/>
            <a:r>
              <a:rPr lang="en-US" dirty="0"/>
              <a:t>High school sports – focus on team sprit</a:t>
            </a:r>
          </a:p>
          <a:p>
            <a:pPr lvl="2"/>
            <a:r>
              <a:rPr lang="en-US" dirty="0"/>
              <a:t>College sports –encourage competition</a:t>
            </a:r>
          </a:p>
          <a:p>
            <a:endParaRPr lang="en-US" dirty="0"/>
          </a:p>
        </p:txBody>
      </p:sp>
      <p:pic>
        <p:nvPicPr>
          <p:cNvPr id="19458" name="Picture 2" descr="C:\Users\bhorwitz.ADMIN\AppData\Local\Microsoft\Windows\Temporary Internet Files\Content.IE5\WOWREU9X\MP90030580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64182"/>
            <a:ext cx="240182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bhorwitz.ADMIN\AppData\Local\Microsoft\Windows\Temporary Internet Files\Content.IE5\T8C3SM4J\MP90043072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800600"/>
            <a:ext cx="256944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C:\Users\bhorwitz.ADMIN\AppData\Local\Microsoft\Windows\Temporary Internet Files\Content.IE5\J4ZE5OJX\MC90041253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946587"/>
            <a:ext cx="2148689" cy="161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5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Sports /Entertainment  Center - careers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/>
              <a:t>Facilities</a:t>
            </a:r>
          </a:p>
          <a:p>
            <a:pPr lvl="2"/>
            <a:r>
              <a:rPr lang="en-US" b="1" dirty="0"/>
              <a:t>Marketing director</a:t>
            </a:r>
            <a:endParaRPr lang="en-US" dirty="0"/>
          </a:p>
          <a:p>
            <a:pPr lvl="2"/>
            <a:r>
              <a:rPr lang="en-US" b="1" dirty="0"/>
              <a:t>PR facility director</a:t>
            </a:r>
            <a:endParaRPr lang="en-US" dirty="0"/>
          </a:p>
          <a:p>
            <a:pPr lvl="2"/>
            <a:r>
              <a:rPr lang="en-US" b="1" dirty="0"/>
              <a:t>Event director</a:t>
            </a:r>
            <a:endParaRPr lang="en-US" dirty="0"/>
          </a:p>
          <a:p>
            <a:pPr lvl="2"/>
            <a:r>
              <a:rPr lang="en-US" b="1" dirty="0"/>
              <a:t>Booking director</a:t>
            </a:r>
            <a:endParaRPr lang="en-US" dirty="0"/>
          </a:p>
          <a:p>
            <a:pPr lvl="2"/>
            <a:r>
              <a:rPr lang="en-US" b="1" dirty="0"/>
              <a:t>Operations director</a:t>
            </a:r>
            <a:endParaRPr lang="en-US" dirty="0"/>
          </a:p>
          <a:p>
            <a:pPr lvl="2"/>
            <a:r>
              <a:rPr lang="en-US" b="1" dirty="0"/>
              <a:t>Box office director</a:t>
            </a:r>
            <a:endParaRPr lang="en-US" dirty="0"/>
          </a:p>
          <a:p>
            <a:pPr lvl="2"/>
            <a:r>
              <a:rPr lang="en-US" b="1" dirty="0"/>
              <a:t>Concession manager</a:t>
            </a:r>
            <a:endParaRPr lang="en-US" dirty="0"/>
          </a:p>
          <a:p>
            <a:pPr lvl="1"/>
            <a:r>
              <a:rPr lang="en-US" dirty="0"/>
              <a:t>Broadcasting</a:t>
            </a:r>
          </a:p>
          <a:p>
            <a:pPr lvl="2"/>
            <a:r>
              <a:rPr lang="en-US" b="1" dirty="0"/>
              <a:t>Athletic directors</a:t>
            </a:r>
            <a:endParaRPr lang="en-US" dirty="0"/>
          </a:p>
          <a:p>
            <a:pPr lvl="2"/>
            <a:r>
              <a:rPr lang="en-US" b="1" dirty="0"/>
              <a:t>Media directors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marL="0" lvl="1"/>
            <a:r>
              <a:rPr lang="en-US" dirty="0" smtClean="0"/>
              <a:t>Recreation</a:t>
            </a:r>
          </a:p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2"/>
            <a:r>
              <a:rPr lang="en-US" dirty="0" smtClean="0"/>
              <a:t>Commercial </a:t>
            </a:r>
            <a:r>
              <a:rPr lang="en-US" dirty="0"/>
              <a:t>recreation</a:t>
            </a:r>
          </a:p>
          <a:p>
            <a:pPr lvl="2"/>
            <a:r>
              <a:rPr lang="en-US" dirty="0"/>
              <a:t>Public recreation</a:t>
            </a:r>
          </a:p>
          <a:p>
            <a:pPr lvl="2"/>
            <a:r>
              <a:rPr lang="en-US" dirty="0"/>
              <a:t>Therapeutic recreation</a:t>
            </a:r>
          </a:p>
          <a:p>
            <a:pPr lvl="2"/>
            <a:r>
              <a:rPr lang="en-US" dirty="0"/>
              <a:t>Outdoor recreation</a:t>
            </a:r>
          </a:p>
          <a:p>
            <a:pPr lvl="2"/>
            <a:r>
              <a:rPr lang="en-US" dirty="0"/>
              <a:t>Military recreation</a:t>
            </a:r>
          </a:p>
          <a:p>
            <a:pPr lvl="2"/>
            <a:r>
              <a:rPr lang="en-US" dirty="0"/>
              <a:t>Community programs</a:t>
            </a:r>
          </a:p>
          <a:p>
            <a:pPr lvl="2"/>
            <a:r>
              <a:rPr lang="en-US" dirty="0"/>
              <a:t>Campus programs</a:t>
            </a:r>
          </a:p>
          <a:p>
            <a:endParaRPr lang="en-US" dirty="0"/>
          </a:p>
        </p:txBody>
      </p:sp>
      <p:pic>
        <p:nvPicPr>
          <p:cNvPr id="20482" name="Picture 2" descr="C:\Users\bhorwitz.ADMIN\AppData\Local\Microsoft\Windows\Temporary Internet Files\Content.IE5\RXGE5FC9\MC900434185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800600"/>
            <a:ext cx="275213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7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Events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Size</a:t>
            </a:r>
          </a:p>
          <a:p>
            <a:pPr lvl="1"/>
            <a:r>
              <a:rPr lang="en-US" dirty="0"/>
              <a:t>Mega events –Olympics</a:t>
            </a:r>
          </a:p>
          <a:p>
            <a:pPr lvl="1"/>
            <a:r>
              <a:rPr lang="en-US" dirty="0"/>
              <a:t>Hallmark events- local with national or international appeal.  </a:t>
            </a:r>
          </a:p>
          <a:p>
            <a:pPr lvl="1"/>
            <a:r>
              <a:rPr lang="en-US" dirty="0"/>
              <a:t>Major events  -international film festival</a:t>
            </a:r>
          </a:p>
          <a:p>
            <a:pPr lvl="1"/>
            <a:r>
              <a:rPr lang="en-US" dirty="0"/>
              <a:t>Local events – fairs, -little impact on overnight accommodations</a:t>
            </a:r>
          </a:p>
          <a:p>
            <a:endParaRPr lang="en-US" dirty="0"/>
          </a:p>
        </p:txBody>
      </p:sp>
      <p:pic>
        <p:nvPicPr>
          <p:cNvPr id="1026" name="Picture 2" descr="C:\Users\bhorwitz.ADMIN\AppData\Local\Microsoft\Windows\Temporary Internet Files\Content.IE5\J4ZE5OJX\MC9000307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267200"/>
            <a:ext cx="1223467" cy="193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Purpose of public events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Political </a:t>
            </a:r>
            <a:r>
              <a:rPr lang="en-US" dirty="0"/>
              <a:t>events</a:t>
            </a:r>
          </a:p>
          <a:p>
            <a:pPr lvl="1"/>
            <a:r>
              <a:rPr lang="en-US" dirty="0"/>
              <a:t>Cultural events-concerts, theaters, museums, </a:t>
            </a:r>
          </a:p>
          <a:p>
            <a:pPr lvl="1"/>
            <a:r>
              <a:rPr lang="en-US" dirty="0"/>
              <a:t>Military events – parades and flag raising ceremonies</a:t>
            </a:r>
          </a:p>
          <a:p>
            <a:pPr lvl="1"/>
            <a:r>
              <a:rPr lang="en-US" dirty="0"/>
              <a:t>Tourist attractions – fire works, parades</a:t>
            </a:r>
          </a:p>
          <a:p>
            <a:pPr lvl="1"/>
            <a:r>
              <a:rPr lang="en-US" dirty="0"/>
              <a:t>College and universities- orientation, graduation</a:t>
            </a:r>
          </a:p>
          <a:p>
            <a:pPr lvl="1"/>
            <a:r>
              <a:rPr lang="en-US" dirty="0"/>
              <a:t>Nonprofit organizations- civic or charitable organizations</a:t>
            </a:r>
          </a:p>
          <a:p>
            <a:pPr lvl="1"/>
            <a:r>
              <a:rPr lang="en-US" dirty="0"/>
              <a:t>Consumer shows –auto or boat show flower show</a:t>
            </a:r>
          </a:p>
          <a:p>
            <a:endParaRPr lang="en-US" dirty="0"/>
          </a:p>
        </p:txBody>
      </p:sp>
      <p:pic>
        <p:nvPicPr>
          <p:cNvPr id="2050" name="Picture 2" descr="C:\Users\bhorwitz.ADMIN\AppData\Local\Microsoft\Windows\Temporary Internet Files\Content.IE5\RXGE5FC9\MP90038472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28600"/>
            <a:ext cx="1524000" cy="151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5263"/>
            <a:ext cx="912571" cy="86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5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Private Events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Social </a:t>
            </a:r>
            <a:r>
              <a:rPr lang="en-US" dirty="0"/>
              <a:t>events – weddings,  birthdays</a:t>
            </a:r>
          </a:p>
          <a:p>
            <a:pPr lvl="1"/>
            <a:r>
              <a:rPr lang="en-US" dirty="0"/>
              <a:t>Meetings – </a:t>
            </a:r>
          </a:p>
          <a:p>
            <a:pPr lvl="1"/>
            <a:r>
              <a:rPr lang="en-US" dirty="0"/>
              <a:t>Corporate events – showcase new products increase sales motivation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Music </a:t>
            </a:r>
            <a:r>
              <a:rPr lang="en-US" dirty="0"/>
              <a:t>– concerts -  live performances</a:t>
            </a:r>
          </a:p>
          <a:p>
            <a:pPr lvl="0"/>
            <a:r>
              <a:rPr lang="en-US" dirty="0"/>
              <a:t>Music tours</a:t>
            </a:r>
          </a:p>
          <a:p>
            <a:pPr lvl="0"/>
            <a:r>
              <a:rPr lang="en-US" dirty="0"/>
              <a:t>Recordings</a:t>
            </a:r>
          </a:p>
        </p:txBody>
      </p:sp>
      <p:pic>
        <p:nvPicPr>
          <p:cNvPr id="3074" name="Picture 2" descr="C:\Users\bhorwitz.ADMIN\AppData\Local\Microsoft\Windows\Temporary Internet Files\Content.IE5\WOWREU9X\MC90043873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67250"/>
            <a:ext cx="22098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horwitz.ADMIN\AppData\Local\Microsoft\Windows\Temporary Internet Files\Content.IE5\WOWREU9X\MP90043870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891" y="3993988"/>
            <a:ext cx="3542811" cy="236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/>
          <a:lstStyle/>
          <a:p>
            <a:r>
              <a:rPr lang="en-US" dirty="0" err="1" smtClean="0"/>
              <a:t>T.V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Movie</a:t>
            </a:r>
          </a:p>
          <a:p>
            <a:r>
              <a:rPr lang="en-US" dirty="0" smtClean="0"/>
              <a:t>Radio</a:t>
            </a:r>
          </a:p>
          <a:p>
            <a:r>
              <a:rPr lang="en-US" dirty="0" smtClean="0"/>
              <a:t>Performing Arts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Types of Entertainment</a:t>
            </a:r>
            <a:endParaRPr lang="en-US" dirty="0"/>
          </a:p>
        </p:txBody>
      </p:sp>
      <p:pic>
        <p:nvPicPr>
          <p:cNvPr id="4099" name="Picture 3" descr="C:\Users\bhorwitz.ADMIN\AppData\Local\Microsoft\Windows\Temporary Internet Files\Content.IE5\WOWREU9X\MM900336366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12858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horwitz.ADMIN\AppData\Local\Microsoft\Windows\Temporary Internet Files\Content.IE5\T8C3SM4J\MP90039927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0" y="3810000"/>
            <a:ext cx="32385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2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/>
              <a:t>Chapter 1 Defining Hospitality and tourism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1.1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Hospitality industry</a:t>
            </a:r>
          </a:p>
          <a:p>
            <a:r>
              <a:rPr lang="en-US" dirty="0"/>
              <a:t>Bed-and Breakfasts (B&amp;Bs)</a:t>
            </a:r>
          </a:p>
          <a:p>
            <a:r>
              <a:rPr lang="en-US" dirty="0"/>
              <a:t>Tourism industry</a:t>
            </a:r>
          </a:p>
          <a:p>
            <a:r>
              <a:rPr lang="en-US" dirty="0"/>
              <a:t>Service</a:t>
            </a:r>
          </a:p>
          <a:p>
            <a:r>
              <a:rPr lang="en-US" dirty="0"/>
              <a:t>Variables</a:t>
            </a:r>
          </a:p>
          <a:p>
            <a:r>
              <a:rPr lang="en-US" dirty="0"/>
              <a:t>Perishability</a:t>
            </a:r>
          </a:p>
          <a:p>
            <a:r>
              <a:rPr lang="en-US" dirty="0"/>
              <a:t>Intangibility</a:t>
            </a:r>
          </a:p>
          <a:p>
            <a:r>
              <a:rPr lang="en-US" dirty="0"/>
              <a:t>Changeability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1.2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Diversity</a:t>
            </a:r>
          </a:p>
          <a:p>
            <a:r>
              <a:rPr lang="en-US" dirty="0"/>
              <a:t>Ecotourism</a:t>
            </a:r>
          </a:p>
          <a:p>
            <a:r>
              <a:rPr lang="en-US" dirty="0"/>
              <a:t>Market Segments</a:t>
            </a:r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/>
              <a:t>Chapter 2 Economics and the Impact of Tourism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2.1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Infrastructure</a:t>
            </a:r>
          </a:p>
          <a:p>
            <a:r>
              <a:rPr lang="en-US" dirty="0"/>
              <a:t>Economic multiplier</a:t>
            </a:r>
          </a:p>
          <a:p>
            <a:r>
              <a:rPr lang="en-US" dirty="0"/>
              <a:t>Leakage</a:t>
            </a:r>
          </a:p>
          <a:p>
            <a:r>
              <a:rPr lang="en-US" dirty="0"/>
              <a:t>Globalization</a:t>
            </a:r>
          </a:p>
          <a:p>
            <a:r>
              <a:rPr lang="en-US" dirty="0"/>
              <a:t>Sustainable Tourism</a:t>
            </a:r>
          </a:p>
          <a:p>
            <a:r>
              <a:rPr lang="en-US" dirty="0"/>
              <a:t>Aesthetic Pollution</a:t>
            </a:r>
          </a:p>
          <a:p>
            <a:r>
              <a:rPr lang="en-US" dirty="0"/>
              <a:t>Ventures</a:t>
            </a:r>
          </a:p>
          <a:p>
            <a:r>
              <a:rPr lang="en-US" dirty="0"/>
              <a:t>Dependable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2.2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Business Travel</a:t>
            </a:r>
          </a:p>
          <a:p>
            <a:r>
              <a:rPr lang="en-US" dirty="0"/>
              <a:t>Meeting and incentive travel</a:t>
            </a:r>
          </a:p>
          <a:p>
            <a:r>
              <a:rPr lang="en-US" dirty="0"/>
              <a:t>Meeting Planner</a:t>
            </a:r>
          </a:p>
          <a:p>
            <a:r>
              <a:rPr lang="en-US" dirty="0" err="1"/>
              <a:t>VFR</a:t>
            </a:r>
            <a:r>
              <a:rPr lang="en-US" dirty="0"/>
              <a:t> Travel</a:t>
            </a:r>
          </a:p>
          <a:p>
            <a:r>
              <a:rPr lang="en-US" dirty="0"/>
              <a:t>Leisure Travel</a:t>
            </a:r>
          </a:p>
          <a:p>
            <a:r>
              <a:rPr lang="en-US" dirty="0"/>
              <a:t>Maslow’s hierarchy of needs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Words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678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/>
              <a:t>Chapter 3 Restaurants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3.1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Commercial Site</a:t>
            </a:r>
          </a:p>
          <a:p>
            <a:r>
              <a:rPr lang="en-US" dirty="0"/>
              <a:t>On-site facility</a:t>
            </a:r>
          </a:p>
          <a:p>
            <a:r>
              <a:rPr lang="en-US" dirty="0"/>
              <a:t>Full-service Restaurant</a:t>
            </a:r>
          </a:p>
          <a:p>
            <a:r>
              <a:rPr lang="en-US" dirty="0"/>
              <a:t>Quick-service restaurant (</a:t>
            </a:r>
            <a:r>
              <a:rPr lang="en-US" dirty="0" err="1"/>
              <a:t>QSR</a:t>
            </a:r>
            <a:r>
              <a:rPr lang="en-US" dirty="0"/>
              <a:t>)</a:t>
            </a:r>
          </a:p>
          <a:p>
            <a:r>
              <a:rPr lang="en-US" dirty="0"/>
              <a:t>Chain</a:t>
            </a:r>
          </a:p>
          <a:p>
            <a:r>
              <a:rPr lang="en-US" dirty="0"/>
              <a:t>Franchise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3.2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Front of the house</a:t>
            </a:r>
          </a:p>
          <a:p>
            <a:r>
              <a:rPr lang="en-US" dirty="0"/>
              <a:t>Back of the house</a:t>
            </a:r>
          </a:p>
          <a:p>
            <a:r>
              <a:rPr lang="en-US" dirty="0"/>
              <a:t>Production</a:t>
            </a:r>
          </a:p>
          <a:p>
            <a:r>
              <a:rPr lang="en-US" dirty="0"/>
              <a:t>Return on investment (ROI)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dirty="0"/>
              <a:t>Chapter 4 The Hotel Business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4.1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Transient Guest</a:t>
            </a:r>
          </a:p>
          <a:p>
            <a:r>
              <a:rPr lang="en-US" dirty="0"/>
              <a:t>Meal plan</a:t>
            </a:r>
          </a:p>
          <a:p>
            <a:r>
              <a:rPr lang="en-US" dirty="0"/>
              <a:t>Yield management</a:t>
            </a:r>
          </a:p>
          <a:p>
            <a:r>
              <a:rPr lang="en-US" dirty="0"/>
              <a:t>Average daily rate (</a:t>
            </a:r>
            <a:r>
              <a:rPr lang="en-US" dirty="0" err="1"/>
              <a:t>ADR</a:t>
            </a:r>
            <a:r>
              <a:rPr lang="en-US" dirty="0"/>
              <a:t>)</a:t>
            </a:r>
          </a:p>
          <a:p>
            <a:r>
              <a:rPr lang="en-US" dirty="0"/>
              <a:t>Occupancy percentage (OCC%)</a:t>
            </a:r>
          </a:p>
          <a:p>
            <a:r>
              <a:rPr lang="en-US" dirty="0"/>
              <a:t>Revenue per available room (</a:t>
            </a:r>
            <a:r>
              <a:rPr lang="en-US" dirty="0" err="1"/>
              <a:t>revPAR</a:t>
            </a:r>
            <a:r>
              <a:rPr lang="en-US" dirty="0"/>
              <a:t>)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4.2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Front of the house (lodging)</a:t>
            </a:r>
          </a:p>
          <a:p>
            <a:r>
              <a:rPr lang="en-US" dirty="0"/>
              <a:t>Back of the house (lodging)</a:t>
            </a:r>
          </a:p>
          <a:p>
            <a:r>
              <a:rPr lang="en-US" dirty="0"/>
              <a:t>Night auditor</a:t>
            </a:r>
          </a:p>
          <a:p>
            <a:r>
              <a:rPr lang="en-US" dirty="0"/>
              <a:t>Guest service agent (GSA)</a:t>
            </a:r>
          </a:p>
          <a:p>
            <a:r>
              <a:rPr lang="en-US" dirty="0"/>
              <a:t>Guest or uniformed services</a:t>
            </a:r>
          </a:p>
          <a:p>
            <a:r>
              <a:rPr lang="en-US" dirty="0"/>
              <a:t>Concierge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738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 &amp; T General Terms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Hospitality industry:  </a:t>
            </a:r>
            <a:r>
              <a:rPr lang="en-US" dirty="0"/>
              <a:t>a group of businesses composed of establishments related to lodging and food service management</a:t>
            </a:r>
          </a:p>
          <a:p>
            <a:r>
              <a:rPr lang="en-US" dirty="0">
                <a:solidFill>
                  <a:srgbClr val="FF0000"/>
                </a:solidFill>
              </a:rPr>
              <a:t>Tourism industry:  </a:t>
            </a:r>
            <a:r>
              <a:rPr lang="en-US" dirty="0"/>
              <a:t>a group of businesses that encompass travel/transportation vendors for ail, rail, auto, cruise, and motor-coach travel, and promote travel and vacations.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0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Chapter 5 The Tourism Business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5.1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Disposable income</a:t>
            </a:r>
          </a:p>
          <a:p>
            <a:r>
              <a:rPr lang="en-US" dirty="0"/>
              <a:t>Niche Market</a:t>
            </a:r>
          </a:p>
          <a:p>
            <a:r>
              <a:rPr lang="en-US" dirty="0"/>
              <a:t>Package Tour</a:t>
            </a:r>
          </a:p>
          <a:p>
            <a:r>
              <a:rPr lang="en-US" dirty="0"/>
              <a:t>Charter Tour</a:t>
            </a:r>
          </a:p>
          <a:p>
            <a:r>
              <a:rPr lang="en-US" dirty="0"/>
              <a:t>Customized Tour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5.2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Hub-and-spoke system</a:t>
            </a:r>
          </a:p>
          <a:p>
            <a:r>
              <a:rPr lang="en-US" dirty="0"/>
              <a:t>Frequent-flyer program</a:t>
            </a:r>
          </a:p>
          <a:p>
            <a:r>
              <a:rPr lang="en-US" dirty="0"/>
              <a:t>Amtrak</a:t>
            </a:r>
          </a:p>
          <a:p>
            <a:r>
              <a:rPr lang="en-US" dirty="0"/>
              <a:t>Windjammer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Chapter 6 Destination Marketing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6.1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Destination</a:t>
            </a:r>
          </a:p>
          <a:p>
            <a:r>
              <a:rPr lang="en-US" dirty="0"/>
              <a:t>Destination Marketing</a:t>
            </a:r>
          </a:p>
          <a:p>
            <a:r>
              <a:rPr lang="en-US" dirty="0"/>
              <a:t>Seasonality</a:t>
            </a:r>
          </a:p>
          <a:p>
            <a:r>
              <a:rPr lang="en-US" dirty="0"/>
              <a:t>Resort</a:t>
            </a:r>
          </a:p>
          <a:p>
            <a:r>
              <a:rPr lang="en-US" dirty="0"/>
              <a:t>Destination resort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6.2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Intermediary</a:t>
            </a:r>
          </a:p>
          <a:p>
            <a:r>
              <a:rPr lang="en-US" dirty="0"/>
              <a:t>Commission</a:t>
            </a:r>
          </a:p>
          <a:p>
            <a:r>
              <a:rPr lang="en-US" dirty="0"/>
              <a:t>Channel of Distribution</a:t>
            </a:r>
          </a:p>
          <a:p>
            <a:r>
              <a:rPr lang="en-US" dirty="0"/>
              <a:t>Convention and visitors bureau (</a:t>
            </a:r>
            <a:r>
              <a:rPr lang="en-US" dirty="0" err="1"/>
              <a:t>CVB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30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616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Chapter 7 Sports, Events and Entertainment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7.1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Amateur Sports</a:t>
            </a:r>
          </a:p>
          <a:p>
            <a:r>
              <a:rPr lang="en-US" dirty="0"/>
              <a:t>Paralympics</a:t>
            </a:r>
          </a:p>
          <a:p>
            <a:r>
              <a:rPr lang="en-US" dirty="0"/>
              <a:t>Commercial recreation</a:t>
            </a:r>
          </a:p>
          <a:p>
            <a:r>
              <a:rPr lang="en-US" dirty="0"/>
              <a:t>Public recreation</a:t>
            </a:r>
          </a:p>
          <a:p>
            <a:r>
              <a:rPr lang="en-US" dirty="0"/>
              <a:t>Therapeutic recreation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Section 7.2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Mega-event</a:t>
            </a:r>
          </a:p>
          <a:p>
            <a:r>
              <a:rPr lang="en-US" dirty="0"/>
              <a:t>Hallmark event</a:t>
            </a:r>
          </a:p>
          <a:p>
            <a:r>
              <a:rPr lang="en-US" dirty="0"/>
              <a:t>Consumer show</a:t>
            </a:r>
          </a:p>
          <a:p>
            <a:r>
              <a:rPr lang="en-US" dirty="0"/>
              <a:t>Performing arts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26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Pineapple  is a sign of hospitality </a:t>
            </a:r>
          </a:p>
          <a:p>
            <a:pPr lvl="0"/>
            <a:r>
              <a:rPr lang="en-US" dirty="0" smtClean="0"/>
              <a:t>Ecotourism</a:t>
            </a:r>
            <a:r>
              <a:rPr lang="en-US" dirty="0"/>
              <a:t>:  a branch of tourism encompassing adventure tourism and sustainable development of regions for future generations</a:t>
            </a:r>
          </a:p>
          <a:p>
            <a:pPr lvl="0"/>
            <a:r>
              <a:rPr lang="en-US" dirty="0" smtClean="0"/>
              <a:t>Market segments:  groups of consumers categorized by specific characteristics to create a target market</a:t>
            </a:r>
          </a:p>
          <a:p>
            <a:endParaRPr lang="en-US" dirty="0"/>
          </a:p>
        </p:txBody>
      </p:sp>
      <p:pic>
        <p:nvPicPr>
          <p:cNvPr id="1026" name="Picture 2" descr="C:\Users\bhorwitz.ADMIN\AppData\Local\Microsoft\Windows\Temporary Internet Files\Content.IE5\RXGE5FC9\MC90043690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horwitz.ADMIN\AppData\Local\Microsoft\Windows\Temporary Internet Files\Content.IE5\WOWREU9X\MP90044365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197675"/>
            <a:ext cx="2190750" cy="1437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2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Web Sites:</a:t>
            </a:r>
            <a:endParaRPr lang="en-US" dirty="0"/>
          </a:p>
          <a:p>
            <a:pPr lvl="1"/>
            <a:r>
              <a:rPr lang="en-US" dirty="0"/>
              <a:t>Many hotels restaurants facilities, vendors, and destinations host creative web sties to entice customers to purchase products and services.  </a:t>
            </a:r>
          </a:p>
          <a:p>
            <a:pPr lvl="0"/>
            <a:r>
              <a:rPr lang="en-US" dirty="0"/>
              <a:t>Sustainable tourism-allows a destination to support both local and tourists with out compromising future generations. </a:t>
            </a:r>
          </a:p>
          <a:p>
            <a:pPr lvl="0"/>
            <a:r>
              <a:rPr lang="en-US" dirty="0"/>
              <a:t>Social and cultural impact</a:t>
            </a:r>
          </a:p>
          <a:p>
            <a:endParaRPr lang="en-US" dirty="0"/>
          </a:p>
        </p:txBody>
      </p:sp>
      <p:pic>
        <p:nvPicPr>
          <p:cNvPr id="2051" name="Picture 3" descr="C:\Users\bhorwitz.ADMIN\AppData\Local\Microsoft\Windows\Temporary Internet Files\Content.IE5\J4ZE5OJX\MC90043885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648200"/>
            <a:ext cx="196610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1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Impact: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Water </a:t>
            </a:r>
            <a:r>
              <a:rPr lang="en-US" dirty="0"/>
              <a:t>Resources</a:t>
            </a:r>
          </a:p>
          <a:p>
            <a:pPr lvl="0"/>
            <a:r>
              <a:rPr lang="en-US" dirty="0"/>
              <a:t>Land and Air resources</a:t>
            </a:r>
          </a:p>
          <a:p>
            <a:pPr lvl="0"/>
            <a:r>
              <a:rPr lang="en-US" dirty="0"/>
              <a:t>Waste disposal</a:t>
            </a:r>
          </a:p>
          <a:p>
            <a:pPr lvl="0"/>
            <a:r>
              <a:rPr lang="en-US" dirty="0"/>
              <a:t>Threatened locations</a:t>
            </a:r>
          </a:p>
          <a:p>
            <a:pPr lvl="0"/>
            <a:r>
              <a:rPr lang="en-US" dirty="0"/>
              <a:t>Noise pollution</a:t>
            </a:r>
          </a:p>
          <a:p>
            <a:pPr lvl="0"/>
            <a:r>
              <a:rPr lang="en-US" dirty="0"/>
              <a:t>Visual pollution</a:t>
            </a:r>
          </a:p>
          <a:p>
            <a:endParaRPr lang="en-US" dirty="0"/>
          </a:p>
        </p:txBody>
      </p:sp>
      <p:pic>
        <p:nvPicPr>
          <p:cNvPr id="3074" name="Picture 2" descr="C:\Users\bhorwitz.ADMIN\AppData\Local\Microsoft\Windows\Temporary Internet Files\Content.IE5\RXGE5FC9\MP9004021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422072"/>
            <a:ext cx="3914488" cy="260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6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Cyclical Nature of Travel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Introduction </a:t>
            </a:r>
            <a:r>
              <a:rPr lang="en-US" dirty="0"/>
              <a:t>and growth phases</a:t>
            </a:r>
          </a:p>
          <a:p>
            <a:pPr lvl="0"/>
            <a:r>
              <a:rPr lang="en-US" dirty="0"/>
              <a:t>Maturation and decline phases</a:t>
            </a:r>
          </a:p>
          <a:p>
            <a:pPr lvl="0"/>
            <a:r>
              <a:rPr lang="en-US" dirty="0"/>
              <a:t>Renewal  phase</a:t>
            </a:r>
          </a:p>
          <a:p>
            <a:pPr lvl="0"/>
            <a:r>
              <a:rPr lang="en-US" dirty="0"/>
              <a:t>Renewal case study</a:t>
            </a:r>
          </a:p>
          <a:p>
            <a:endParaRPr lang="en-US" dirty="0"/>
          </a:p>
        </p:txBody>
      </p:sp>
      <p:pic>
        <p:nvPicPr>
          <p:cNvPr id="4098" name="Picture 2" descr="C:\Users\bhorwitz.ADMIN\AppData\Local\Microsoft\Windows\Temporary Internet Files\Content.IE5\WOWREU9X\MP91022103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021492"/>
            <a:ext cx="3886200" cy="281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4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Full service restaurants</a:t>
            </a:r>
          </a:p>
          <a:p>
            <a:pPr lvl="1"/>
            <a:r>
              <a:rPr lang="en-US" dirty="0"/>
              <a:t>Fine dining</a:t>
            </a:r>
          </a:p>
          <a:p>
            <a:pPr lvl="1"/>
            <a:r>
              <a:rPr lang="en-US" dirty="0"/>
              <a:t>Casual dining</a:t>
            </a:r>
          </a:p>
          <a:p>
            <a:pPr lvl="0"/>
            <a:r>
              <a:rPr lang="en-US" dirty="0"/>
              <a:t>Limited-Service Facilities</a:t>
            </a:r>
          </a:p>
          <a:p>
            <a:pPr lvl="1"/>
            <a:r>
              <a:rPr lang="en-US" dirty="0"/>
              <a:t>Quick service restaurants</a:t>
            </a:r>
          </a:p>
          <a:p>
            <a:pPr lvl="1"/>
            <a:r>
              <a:rPr lang="en-US" dirty="0"/>
              <a:t>Specialty Restaurants</a:t>
            </a:r>
          </a:p>
          <a:p>
            <a:pPr lvl="2"/>
            <a:r>
              <a:rPr lang="en-US" dirty="0"/>
              <a:t>Theme</a:t>
            </a:r>
          </a:p>
          <a:p>
            <a:pPr lvl="2"/>
            <a:r>
              <a:rPr lang="en-US" dirty="0"/>
              <a:t>Ethnic</a:t>
            </a:r>
          </a:p>
          <a:p>
            <a:pPr lvl="2"/>
            <a:r>
              <a:rPr lang="en-US" dirty="0"/>
              <a:t>Pizza</a:t>
            </a:r>
          </a:p>
          <a:p>
            <a:pPr lvl="2"/>
            <a:r>
              <a:rPr lang="en-US" dirty="0"/>
              <a:t>Chicken</a:t>
            </a:r>
          </a:p>
          <a:p>
            <a:pPr lvl="2"/>
            <a:r>
              <a:rPr lang="en-US" dirty="0"/>
              <a:t>Steak</a:t>
            </a:r>
          </a:p>
          <a:p>
            <a:pPr lvl="2"/>
            <a:r>
              <a:rPr lang="en-US" dirty="0"/>
              <a:t>Seafood</a:t>
            </a:r>
          </a:p>
          <a:p>
            <a:pPr lvl="2"/>
            <a:r>
              <a:rPr lang="en-US" dirty="0"/>
              <a:t>Hamburger</a:t>
            </a:r>
          </a:p>
          <a:p>
            <a:endParaRPr lang="en-US" dirty="0"/>
          </a:p>
        </p:txBody>
      </p:sp>
      <p:pic>
        <p:nvPicPr>
          <p:cNvPr id="5122" name="Picture 2" descr="C:\Users\bhorwitz.ADMIN\AppData\Local\Microsoft\Windows\Temporary Internet Files\Content.IE5\T8C3SM4J\MP90044379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768" y="3886200"/>
            <a:ext cx="3937031" cy="262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Restaurants within other properties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Private </a:t>
            </a:r>
            <a:r>
              <a:rPr lang="en-US" dirty="0"/>
              <a:t>clubs</a:t>
            </a:r>
          </a:p>
          <a:p>
            <a:pPr lvl="1"/>
            <a:r>
              <a:rPr lang="en-US" dirty="0"/>
              <a:t>Sports and theme parks</a:t>
            </a:r>
          </a:p>
          <a:p>
            <a:pPr lvl="1"/>
            <a:r>
              <a:rPr lang="en-US" dirty="0"/>
              <a:t>Retail establishments</a:t>
            </a:r>
          </a:p>
          <a:p>
            <a:pPr lvl="1"/>
            <a:r>
              <a:rPr lang="en-US" dirty="0"/>
              <a:t>Lodging establishments</a:t>
            </a:r>
          </a:p>
          <a:p>
            <a:pPr lvl="0"/>
            <a:r>
              <a:rPr lang="en-US" dirty="0"/>
              <a:t>On Site Facilities</a:t>
            </a:r>
          </a:p>
          <a:p>
            <a:pPr lvl="1"/>
            <a:r>
              <a:rPr lang="en-US" dirty="0"/>
              <a:t>Schools</a:t>
            </a:r>
          </a:p>
          <a:p>
            <a:pPr lvl="1"/>
            <a:r>
              <a:rPr lang="en-US" dirty="0"/>
              <a:t>Colleges and universities</a:t>
            </a:r>
          </a:p>
          <a:p>
            <a:endParaRPr lang="en-US" dirty="0"/>
          </a:p>
        </p:txBody>
      </p:sp>
      <p:pic>
        <p:nvPicPr>
          <p:cNvPr id="6146" name="Picture 2" descr="C:\Users\bhorwitz.ADMIN\AppData\Local\Microsoft\Windows\Temporary Internet Files\Content.IE5\WOWREU9X\MC9000902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425" y="4478447"/>
            <a:ext cx="2924269" cy="209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353</TotalTime>
  <Words>1040</Words>
  <Application>Microsoft Office PowerPoint</Application>
  <PresentationFormat>On-screen Show (4:3)</PresentationFormat>
  <Paragraphs>377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Angles</vt:lpstr>
      <vt:lpstr>Hospitality and tourism Final Exam Review</vt:lpstr>
      <vt:lpstr>PowerPoint Presentation</vt:lpstr>
      <vt:lpstr>H &amp; T General Terms </vt:lpstr>
      <vt:lpstr>PowerPoint Presentation</vt:lpstr>
      <vt:lpstr>PowerPoint Presentation</vt:lpstr>
      <vt:lpstr>Environmental Impact:</vt:lpstr>
      <vt:lpstr>Cyclical Nature of Travel </vt:lpstr>
      <vt:lpstr>PowerPoint Presentation</vt:lpstr>
      <vt:lpstr>Restaurants within other properties </vt:lpstr>
      <vt:lpstr>Restaurant Operations </vt:lpstr>
      <vt:lpstr>Chapter 4  Hotel Locations </vt:lpstr>
      <vt:lpstr>Hotel STYLE &amp; FUNCTION </vt:lpstr>
      <vt:lpstr>PowerPoint Presentation</vt:lpstr>
      <vt:lpstr>PowerPoint Presentation</vt:lpstr>
      <vt:lpstr>Hotel</vt:lpstr>
      <vt:lpstr>Tourism </vt:lpstr>
      <vt:lpstr>PowerPoint Presentation</vt:lpstr>
      <vt:lpstr>PowerPoint Presentation</vt:lpstr>
      <vt:lpstr>PowerPoint Presentation</vt:lpstr>
      <vt:lpstr>Destination Markets </vt:lpstr>
      <vt:lpstr>Tourism Providers and Promoters  </vt:lpstr>
      <vt:lpstr>PowerPoint Presentation</vt:lpstr>
      <vt:lpstr>PowerPoint Presentation</vt:lpstr>
      <vt:lpstr>Public Events</vt:lpstr>
      <vt:lpstr>Purpose of public events </vt:lpstr>
      <vt:lpstr>PowerPoint Presentation</vt:lpstr>
      <vt:lpstr>PowerPoint Presentation</vt:lpstr>
      <vt:lpstr>Vocabulary Words 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 &amp; T Review</dc:title>
  <dc:creator>mpstech</dc:creator>
  <cp:lastModifiedBy>mpstech</cp:lastModifiedBy>
  <cp:revision>37</cp:revision>
  <cp:lastPrinted>2012-01-11T13:17:54Z</cp:lastPrinted>
  <dcterms:created xsi:type="dcterms:W3CDTF">2012-01-09T14:51:33Z</dcterms:created>
  <dcterms:modified xsi:type="dcterms:W3CDTF">2016-05-31T13:37:24Z</dcterms:modified>
</cp:coreProperties>
</file>